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6" r:id="rId1"/>
    <p:sldMasterId id="2147483767" r:id="rId2"/>
    <p:sldMasterId id="2147483780" r:id="rId3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3"/>
    </p:embeddedFont>
    <p:embeddedFont>
      <p:font typeface="Bodoni MT" panose="02070603080606020203" pitchFamily="18" charset="0"/>
      <p:regular r:id="rId24"/>
      <p:bold r:id="rId25"/>
      <p:italic r:id="rId26"/>
      <p:boldItalic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  <p:embeddedFont>
      <p:font typeface="Copperplate Gothic Bold" panose="020E0705020206020404" pitchFamily="34" charset="0"/>
      <p:regular r:id="rId32"/>
    </p:embeddedFont>
    <p:embeddedFont>
      <p:font typeface="Montserrat" panose="020B0604020202020204" charset="0"/>
      <p:regular r:id="rId33"/>
      <p:bold r:id="rId34"/>
      <p:italic r:id="rId35"/>
      <p:boldItalic r:id="rId36"/>
    </p:embeddedFont>
    <p:embeddedFont>
      <p:font typeface="Rockwell" panose="02060603020205020403" pitchFamily="18" charset="0"/>
      <p:regular r:id="rId37"/>
      <p:bold r:id="rId38"/>
      <p:italic r:id="rId39"/>
      <p:boldItalic r:id="rId40"/>
    </p:embeddedFont>
    <p:embeddedFont>
      <p:font typeface="Trebuchet MS" panose="020B0603020202020204" pitchFamily="34" charset="0"/>
      <p:regular r:id="rId41"/>
      <p:bold r:id="rId42"/>
      <p:italic r:id="rId43"/>
      <p:boldItalic r:id="rId44"/>
    </p:embeddedFont>
    <p:embeddedFont>
      <p:font typeface="Tw Cen MT" panose="020B0602020104020603" pitchFamily="34" charset="0"/>
      <p:regular r:id="rId45"/>
      <p:bold r:id="rId46"/>
      <p:italic r:id="rId47"/>
      <p:boldItalic r:id="rId48"/>
    </p:embeddedFont>
    <p:embeddedFont>
      <p:font typeface="Wingdings 3" panose="05040102010807070707" pitchFamily="18" charset="2"/>
      <p:regular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bronics" initials="z" lastIdx="1" clrIdx="0">
    <p:extLst>
      <p:ext uri="{19B8F6BF-5375-455C-9EA6-DF929625EA0E}">
        <p15:presenceInfo xmlns:p15="http://schemas.microsoft.com/office/powerpoint/2012/main" userId="5ee88fd8a9ff503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E3CF34-5540-423B-A357-E452073F3B33}">
  <a:tblStyle styleId="{F5E3CF34-5540-423B-A357-E452073F3B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7.fntdata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7.xml"/><Relationship Id="rId41" Type="http://schemas.openxmlformats.org/officeDocument/2006/relationships/font" Target="fonts/font1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4bd758f6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b4bd758f6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4bd758f6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4bd758f6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9b0fa6a9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9b0fa6a9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bb1d4380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bb1d4380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4bd758f6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4bd758f6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addcb660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addcb660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9b0fa6a9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9b0fa6a9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9b0fa6a9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9b0fa6a9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9b0fa6a9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9b0fa6a9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9b0fa6a9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9b0fa6a9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4bd758f6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4bd758f6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9b0fa6a9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9b0fa6a9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9b0fa6a9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9b0fa6a9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bb1d4380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bb1d4380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4bd758f6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4bd758f6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4bd758f6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4bd758f6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9b0fa6a9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9b0fa6a9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3993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3984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67414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47590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928046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452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89429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08349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9364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303" y="709435"/>
            <a:ext cx="6477805" cy="1963916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6303" y="2673351"/>
            <a:ext cx="6477804" cy="8033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5343" y="246981"/>
            <a:ext cx="4457751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43295" y="101197"/>
            <a:ext cx="608264" cy="37768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927382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8A87A34-81AB-432B-8DAE-1953F412C126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559647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72203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875" y="1317097"/>
            <a:ext cx="6464295" cy="1537549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46875" y="2854647"/>
            <a:ext cx="646429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356870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290" y="718528"/>
            <a:ext cx="7204226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6875" y="1624216"/>
            <a:ext cx="3483864" cy="24703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705" y="1628827"/>
            <a:ext cx="3483864" cy="24653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3579046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875" y="715003"/>
            <a:ext cx="7205746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875" y="1627296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00" b="0" cap="none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6875" y="2230836"/>
            <a:ext cx="3483864" cy="18704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0753" y="1629886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00" b="0" cap="none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0753" y="2228752"/>
            <a:ext cx="3483864" cy="18653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2047684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058588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8661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19" y="714434"/>
            <a:ext cx="2456260" cy="1741632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2500" y="714434"/>
            <a:ext cx="4509353" cy="337891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219" y="2456065"/>
            <a:ext cx="2456260" cy="1634189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2062963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843" y="847135"/>
            <a:ext cx="4391154" cy="144315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185" y="2290291"/>
            <a:ext cx="4384865" cy="1572010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3975" y="4102393"/>
            <a:ext cx="4387204" cy="240092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43975" y="238981"/>
            <a:ext cx="3658364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32596" y="103056"/>
            <a:ext cx="608264" cy="37768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844095" y="482598"/>
            <a:ext cx="4409694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2250465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9275290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3532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7702" y="599230"/>
            <a:ext cx="5871623" cy="34949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6481709" y="2285187"/>
            <a:ext cx="3497580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702391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886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568016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975589"/>
            <a:ext cx="6517482" cy="188191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2914651"/>
            <a:ext cx="6517482" cy="1028699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523947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775320"/>
            <a:ext cx="7772870" cy="25680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18086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21423"/>
            <a:ext cx="7763814" cy="2052614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743093"/>
            <a:ext cx="7763814" cy="1026137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474894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775320"/>
            <a:ext cx="3829520" cy="25680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1775320"/>
            <a:ext cx="3829050" cy="25680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04732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1778263"/>
            <a:ext cx="3655106" cy="509996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2288260"/>
            <a:ext cx="3829520" cy="20551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1778263"/>
            <a:ext cx="3661353" cy="509996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2288260"/>
            <a:ext cx="3829051" cy="20551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043723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721180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0928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2951766" cy="1517439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457201"/>
            <a:ext cx="4650122" cy="38861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1974639"/>
            <a:ext cx="2951767" cy="2368761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785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4451227" cy="1517441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2" y="457201"/>
            <a:ext cx="2441519" cy="38862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974639"/>
            <a:ext cx="4451212" cy="2368760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509608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3217030"/>
            <a:ext cx="7773324" cy="60870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523696"/>
            <a:ext cx="7366899" cy="2410602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831546"/>
            <a:ext cx="7773339" cy="511854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59648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847815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7773339" cy="2570434"/>
          </a:xfrm>
        </p:spPr>
        <p:txBody>
          <a:bodyPr anchor="ctr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153616"/>
            <a:ext cx="7773339" cy="1189785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82711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4460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279597"/>
            <a:ext cx="7773339" cy="10657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751116" y="56562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8169" y="22451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6266613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1604041"/>
            <a:ext cx="7773339" cy="1883876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496751"/>
            <a:ext cx="777333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475205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7773339" cy="12038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1775320"/>
            <a:ext cx="2474232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207517"/>
            <a:ext cx="2474232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1775320"/>
            <a:ext cx="246864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207517"/>
            <a:ext cx="2477513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775320"/>
            <a:ext cx="24786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207517"/>
            <a:ext cx="2478696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222890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458079"/>
            <a:ext cx="7773339" cy="12029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3153615"/>
            <a:ext cx="247230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1775320"/>
            <a:ext cx="2472307" cy="1143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3585811"/>
            <a:ext cx="2472307" cy="7575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3153615"/>
            <a:ext cx="247637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1775320"/>
            <a:ext cx="2477514" cy="1143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85811"/>
            <a:ext cx="2477514" cy="7575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3153615"/>
            <a:ext cx="247551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1775320"/>
            <a:ext cx="2478696" cy="1143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3585809"/>
            <a:ext cx="2478790" cy="7575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058298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1775320"/>
            <a:ext cx="7773339" cy="25680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661748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1"/>
            <a:ext cx="1914995" cy="38861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457201"/>
            <a:ext cx="5744043" cy="38861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697259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627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9028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89989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822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46002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73608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860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4589502"/>
            <a:ext cx="9144000" cy="5572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351577"/>
            <a:ext cx="9144000" cy="423526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4590952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7703" y="714994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7703" y="1628827"/>
            <a:ext cx="7202456" cy="2470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24623" y="247778"/>
            <a:ext cx="188654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7703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38558" y="103056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682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1775320"/>
            <a:ext cx="7773339" cy="2568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95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3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Wdo0M_Ngt63xyh2JfwYE2Uy07JHbDtmR?ts=5ff8937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97EB8C-B308-40A3-8E0E-CAA0E066AC9D}"/>
              </a:ext>
            </a:extLst>
          </p:cNvPr>
          <p:cNvSpPr/>
          <p:nvPr/>
        </p:nvSpPr>
        <p:spPr>
          <a:xfrm>
            <a:off x="445160" y="349941"/>
            <a:ext cx="7245509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pperplate Gothic Bold" panose="020E0705020206020404" pitchFamily="34" charset="0"/>
              </a:rPr>
              <a:t>CAPSTONE PROJECT</a:t>
            </a:r>
          </a:p>
          <a:p>
            <a:pPr algn="ctr"/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pperplate Gothic Bold" panose="020E0705020206020404" pitchFamily="34" charset="0"/>
              </a:rPr>
              <a:t>ON </a:t>
            </a:r>
          </a:p>
          <a:p>
            <a:pPr algn="ctr"/>
            <a:r>
              <a:rPr lang="en-US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pperplate Gothic Bold" panose="020E0705020206020404" pitchFamily="34" charset="0"/>
              </a:rPr>
              <a:t>TRANSPORT DEMAND PREDICTION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A6BFE3-56DD-4213-B6D9-A33EF99EF1AA}"/>
              </a:ext>
            </a:extLst>
          </p:cNvPr>
          <p:cNvSpPr txBox="1"/>
          <p:nvPr/>
        </p:nvSpPr>
        <p:spPr>
          <a:xfrm>
            <a:off x="4369117" y="2814213"/>
            <a:ext cx="4431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SzPts val="5200"/>
            </a:pPr>
            <a:r>
              <a:rPr lang="en-GB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Montserrat"/>
                <a:cs typeface="Montserrat"/>
                <a:sym typeface="Montserrat"/>
              </a:rPr>
              <a:t>Presented By :-</a:t>
            </a:r>
            <a:endParaRPr lang="en-IN" sz="1600" b="1" dirty="0">
              <a:solidFill>
                <a:schemeClr val="tx1">
                  <a:lumMod val="85000"/>
                  <a:lumOff val="15000"/>
                </a:schemeClr>
              </a:solidFill>
              <a:latin typeface="Bodoni MT" panose="02070603080606020203" pitchFamily="18" charset="0"/>
              <a:ea typeface="Montserrat"/>
              <a:cs typeface="Montserrat"/>
              <a:sym typeface="Montserrat"/>
            </a:endParaRPr>
          </a:p>
          <a:p>
            <a:pPr lvl="0" algn="ctr">
              <a:buSzPts val="5200"/>
            </a:pPr>
            <a:r>
              <a:rPr lang="en-IN" sz="2400" b="1" dirty="0" err="1">
                <a:solidFill>
                  <a:srgbClr val="0070C0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  <a:t>Bishnu</a:t>
            </a:r>
            <a:r>
              <a:rPr lang="en-IN" sz="2400" b="1" dirty="0">
                <a:solidFill>
                  <a:srgbClr val="0070C0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  <a:t> prasad </a:t>
            </a:r>
            <a:r>
              <a:rPr lang="en-IN" sz="2400" b="1" dirty="0" err="1">
                <a:solidFill>
                  <a:srgbClr val="0070C0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  <a:t>mohapatro</a:t>
            </a:r>
            <a:endParaRPr lang="en-IN" sz="2400" b="1" dirty="0">
              <a:solidFill>
                <a:srgbClr val="0070C0"/>
              </a:solidFill>
              <a:latin typeface="Algerian" panose="04020705040A02060702" pitchFamily="82" charset="0"/>
              <a:ea typeface="Montserrat"/>
              <a:cs typeface="Montserrat"/>
              <a:sym typeface="Montserrat"/>
            </a:endParaRPr>
          </a:p>
          <a:p>
            <a:pPr lvl="0" algn="ctr">
              <a:buSzPts val="5200"/>
            </a:pPr>
            <a:r>
              <a:rPr lang="en-IN" sz="1400" b="1" dirty="0">
                <a:latin typeface="Rockwell" panose="02060603020205020403" pitchFamily="18" charset="0"/>
                <a:ea typeface="Montserrat"/>
                <a:cs typeface="Montserrat"/>
                <a:sym typeface="Montserrat"/>
              </a:rPr>
              <a:t>Data Science Trainee, </a:t>
            </a:r>
            <a:r>
              <a:rPr lang="en-IN" sz="1400" b="1" dirty="0" err="1">
                <a:latin typeface="Rockwell" panose="02060603020205020403" pitchFamily="18" charset="0"/>
                <a:ea typeface="Montserrat"/>
                <a:cs typeface="Montserrat"/>
                <a:sym typeface="Montserrat"/>
              </a:rPr>
              <a:t>AlmaBetter</a:t>
            </a:r>
            <a:endParaRPr lang="en-GB" sz="1400" b="1" dirty="0">
              <a:latin typeface="Rockwell" panose="02060603020205020403" pitchFamily="18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Snapitapp Plumbers App Sticker - Snapitapp Snapit Plumbers App - Discover &amp;  Share GIFs">
            <a:extLst>
              <a:ext uri="{FF2B5EF4-FFF2-40B4-BE49-F238E27FC236}">
                <a16:creationId xmlns:a16="http://schemas.microsoft.com/office/drawing/2014/main" id="{B0EDF808-7612-4864-85FC-A183AD90C67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60" y="2046108"/>
            <a:ext cx="4110238" cy="245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0" y="177975"/>
            <a:ext cx="9144000" cy="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MONTH-WISE RIDES TRENDS</a:t>
            </a:r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338" y="784122"/>
            <a:ext cx="6996624" cy="29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/>
        </p:nvSpPr>
        <p:spPr>
          <a:xfrm>
            <a:off x="453850" y="4075650"/>
            <a:ext cx="7857600" cy="8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During the month of December, February and January there are more number of rides, and least during the months of May and June.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0" y="201200"/>
            <a:ext cx="9144000" cy="7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HOURLY TRAVEL TREND</a:t>
            </a:r>
            <a:br>
              <a:rPr lang="en-GB" sz="2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6936"/>
            <a:ext cx="6767689" cy="216017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152400" y="3973450"/>
            <a:ext cx="82404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The frequency of rides are more in the Morning hours and during the night times.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zoom/>
      </p:transition>
    </mc:Choice>
    <mc:Fallback xmlns="">
      <p:transition spd="slow">
        <p:zo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FEATURE ENGINEERING</a:t>
            </a:r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1"/>
          </p:nvPr>
        </p:nvSpPr>
        <p:spPr>
          <a:xfrm>
            <a:off x="311700" y="928775"/>
            <a:ext cx="8520600" cy="42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Using domain knowledge to extract features from raw data, the performance of the model can be improved.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Speed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Travel_month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No_of_tickets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travel_day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hod_arrived_date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Is_rush_hour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Travel_from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Time_gap_between_buses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Travel_from_distance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hourly_travelers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daily_travelers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000FF"/>
              </a:solidFill>
              <a:highlight>
                <a:srgbClr val="FFFFFF"/>
              </a:highlight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000FF"/>
              </a:solidFill>
              <a:highlight>
                <a:srgbClr val="FFFFFF"/>
              </a:highlight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353" y="2571750"/>
            <a:ext cx="3543751" cy="10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ipple dir="l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0" y="1402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VARIATION OF NUMBER OF TICKETS WITH SPEED</a:t>
            </a:r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25" y="1003312"/>
            <a:ext cx="8292550" cy="31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0" y="1402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ML MODELS AND METRICS</a:t>
            </a:r>
          </a:p>
        </p:txBody>
      </p:sp>
      <p:graphicFrame>
        <p:nvGraphicFramePr>
          <p:cNvPr id="143" name="Google Shape;143;p26"/>
          <p:cNvGraphicFramePr/>
          <p:nvPr>
            <p:extLst>
              <p:ext uri="{D42A27DB-BD31-4B8C-83A1-F6EECF244321}">
                <p14:modId xmlns:p14="http://schemas.microsoft.com/office/powerpoint/2010/main" val="1430443087"/>
              </p:ext>
            </p:extLst>
          </p:nvPr>
        </p:nvGraphicFramePr>
        <p:xfrm>
          <a:off x="0" y="712925"/>
          <a:ext cx="8757750" cy="4472515"/>
        </p:xfrm>
        <a:graphic>
          <a:graphicData uri="http://schemas.openxmlformats.org/drawingml/2006/table">
            <a:tbl>
              <a:tblPr>
                <a:noFill/>
                <a:tableStyleId>{F5E3CF34-5540-423B-A357-E452073F3B33}</a:tableStyleId>
              </a:tblPr>
              <a:tblGrid>
                <a:gridCol w="107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0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0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0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74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6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TYPE OF REGRESSION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Train Score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 Score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R2 SCORE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ADJ_R2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MAE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MSE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LINEAR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0.41531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0.354621</a:t>
                      </a:r>
                      <a:endParaRPr sz="1200" b="1" dirty="0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0.354679831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0.3476561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4.7474791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48.4351195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LINEAR-LASSO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0.393599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0.343606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0.355067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0.3487478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4.7417715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48.4241544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LINEAR-RIDGE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0.405354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0.3553535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0.3550673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0.3481087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5.026478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48.4015719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5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GRADIENT BOOSTING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0.676331137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0.60851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0.6085084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0.6046721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3.540035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29.3904512</a:t>
                      </a:r>
                      <a:endParaRPr sz="1200" b="1" dirty="0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 FOREST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0.62637829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0.623421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0.6234206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0.6152057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3.4301030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28.2619184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4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XGBOOST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0.84559453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0.84211254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0.84211254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0.8386682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2.2667203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11.8493008</a:t>
                      </a:r>
                      <a:endParaRPr sz="1200" b="1" dirty="0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>
      <p:transition spd="slow">
        <p:dissolv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FEATURE IMPORTANCE</a:t>
            </a:r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3875"/>
            <a:ext cx="8732001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d" isContent="1"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CHALLENGES</a:t>
            </a:r>
          </a:p>
        </p:txBody>
      </p:sp>
      <p:sp>
        <p:nvSpPr>
          <p:cNvPr id="155" name="Google Shape;155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Feature engineering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To the dependent variable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Filtering discrete values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Feature selection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edge/>
      </p:transition>
    </mc:Choice>
    <mc:Fallback xmlns="">
      <p:transition spd="slow">
        <p:wedg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0" y="1402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CONCLUSION</a:t>
            </a:r>
            <a:endParaRPr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9"/>
          <p:cNvSpPr txBox="1">
            <a:spLocks noGrp="1"/>
          </p:cNvSpPr>
          <p:nvPr>
            <p:ph type="body" idx="1"/>
          </p:nvPr>
        </p:nvSpPr>
        <p:spPr>
          <a:xfrm>
            <a:off x="311700" y="1254074"/>
            <a:ext cx="7010400" cy="31937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This resulting model can be used by </a:t>
            </a:r>
            <a:r>
              <a:rPr lang="en-GB" sz="14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Mobiticket</a:t>
            </a: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and bus operators to anticipate for the tickets for certain rides. </a:t>
            </a:r>
          </a:p>
          <a:p>
            <a:pPr marL="28575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We have compared the performance of six different regression models. </a:t>
            </a:r>
          </a:p>
          <a:p>
            <a:pPr marL="28575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GB" sz="14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XGBoost</a:t>
            </a: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regression model performed the best among them including the ensemble model proposed with the lowest error rate. </a:t>
            </a:r>
          </a:p>
          <a:p>
            <a:pPr marL="28575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We pre-processed data to apply regression models for forecasting the speed of vehicles and distance between the source and destination.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Thank-you-calligraphy GIFs - Get the best GIF on GIPHY">
            <a:extLst>
              <a:ext uri="{FF2B5EF4-FFF2-40B4-BE49-F238E27FC236}">
                <a16:creationId xmlns:a16="http://schemas.microsoft.com/office/drawing/2014/main" id="{B28A4880-7E12-45AA-9498-6F2DEEEB8CA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0" y="1513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Content</a:t>
            </a:r>
            <a:endParaRPr sz="30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796525"/>
            <a:ext cx="8520600" cy="3888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15000"/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Problem Statement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15000"/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Data Summary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15000"/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Ride Origination Towns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15000"/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Travel time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15000"/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Analysis Details 2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15000"/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Quarterly Trend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15000"/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Travel Trend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15000"/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Feature Engineering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15000"/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ML Models and Metrics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15000"/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Challenges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15000"/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Conclusion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089" y="1534912"/>
            <a:ext cx="2621686" cy="2411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0" y="1729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Problem Statement</a:t>
            </a:r>
            <a:endParaRPr sz="30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35878" y="915941"/>
            <a:ext cx="5572500" cy="1419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Exploring 14 different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towns to the North-West of Nairobi towards Lake Victoria and 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using the data provided by bus ticket sales from </a:t>
            </a: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Mobi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-ticket, predicting the number of tickets that will be sold for buses that ends into Nairobi.</a:t>
            </a: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lang="en-IN"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lang="en-IN"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411" y="2571750"/>
            <a:ext cx="3390875" cy="23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0" y="1246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DATA SUMMARY</a:t>
            </a:r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7609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This dataset includes the variables from  17 October 2017 to  20 April 2018</a:t>
            </a:r>
            <a:endParaRPr sz="1600" b="1" dirty="0">
              <a:solidFill>
                <a:srgbClr val="0000FF"/>
              </a:solidFill>
              <a:highlight>
                <a:srgbClr val="FFFFFF"/>
              </a:highlight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Wingdings" panose="05000000000000000000" pitchFamily="2" charset="2"/>
              <a:buChar char="q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ride_id</a:t>
            </a:r>
            <a:r>
              <a:rPr lang="en-GB" sz="1600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 unique ID of a vehicle on a specific route on a specific day and time.</a:t>
            </a:r>
            <a:endParaRPr sz="1600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Wingdings" panose="05000000000000000000" pitchFamily="2" charset="2"/>
              <a:buChar char="q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seat_number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</a:t>
            </a:r>
            <a:r>
              <a:rPr lang="en-GB" sz="1600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seat assigned to ticket</a:t>
            </a:r>
            <a:endParaRPr sz="1600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Wingdings" panose="05000000000000000000" pitchFamily="2" charset="2"/>
              <a:buChar char="q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payment_method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</a:t>
            </a:r>
            <a:r>
              <a:rPr lang="en-GB" sz="1600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method used by customer to purchase ticket from </a:t>
            </a:r>
            <a:r>
              <a:rPr lang="en-GB" sz="1600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Mobiticket</a:t>
            </a:r>
            <a:r>
              <a:rPr lang="en-GB" sz="1600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</a:t>
            </a:r>
            <a:endParaRPr sz="1600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Wingdings" panose="05000000000000000000" pitchFamily="2" charset="2"/>
              <a:buChar char="q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payment_receipt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</a:t>
            </a:r>
            <a:r>
              <a:rPr lang="en-GB" sz="1600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unique id number for ticket purchased from </a:t>
            </a:r>
            <a:r>
              <a:rPr lang="en-GB" sz="1600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Mobiticket</a:t>
            </a:r>
            <a:endParaRPr sz="1600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Wingdings" panose="05000000000000000000" pitchFamily="2" charset="2"/>
              <a:buChar char="q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travel_date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</a:t>
            </a:r>
            <a:r>
              <a:rPr lang="en-GB" sz="1600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date of ride departure. (MM</a:t>
            </a:r>
            <a:r>
              <a:rPr lang="en-GB" sz="1600" u="sng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/DD/YYYY</a:t>
            </a:r>
            <a:r>
              <a:rPr lang="en-GB" sz="1600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)</a:t>
            </a:r>
            <a:endParaRPr sz="1600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Wingdings" panose="05000000000000000000" pitchFamily="2" charset="2"/>
              <a:buChar char="q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travel_time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</a:t>
            </a:r>
            <a:r>
              <a:rPr lang="en-GB" sz="1600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scheduled departure time of ride. Rides generally depart on time. (</a:t>
            </a:r>
            <a:r>
              <a:rPr lang="en-GB" sz="1600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hh:mm</a:t>
            </a:r>
            <a:r>
              <a:rPr lang="en-GB" sz="1600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)</a:t>
            </a:r>
            <a:endParaRPr sz="1600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Wingdings" panose="05000000000000000000" pitchFamily="2" charset="2"/>
              <a:buChar char="q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travel_from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</a:t>
            </a:r>
            <a:r>
              <a:rPr lang="en-GB" sz="1600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town from which ride originated</a:t>
            </a:r>
            <a:endParaRPr sz="1600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Wingdings" panose="05000000000000000000" pitchFamily="2" charset="2"/>
              <a:buChar char="q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travel_to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</a:t>
            </a:r>
            <a:r>
              <a:rPr lang="en-GB" sz="1600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destination of ride. All rides are to Nairobi.</a:t>
            </a:r>
            <a:endParaRPr sz="1600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Wingdings" panose="05000000000000000000" pitchFamily="2" charset="2"/>
              <a:buChar char="q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car_type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</a:t>
            </a:r>
            <a:r>
              <a:rPr lang="en-GB" sz="1600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vehicle type (shuttle or bus)</a:t>
            </a:r>
            <a:endParaRPr sz="1600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Wingdings" panose="05000000000000000000" pitchFamily="2" charset="2"/>
              <a:buChar char="q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max_capacity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</a:t>
            </a:r>
            <a:r>
              <a:rPr lang="en-GB" sz="1600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number of seats on the vehicle</a:t>
            </a:r>
            <a:endParaRPr sz="1600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500" dirty="0">
              <a:solidFill>
                <a:srgbClr val="0000FF"/>
              </a:solidFill>
              <a:highlight>
                <a:srgbClr val="FFFFFF"/>
              </a:highlight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169075"/>
            <a:ext cx="85206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RIDE ORIGINATION TOWNS</a:t>
            </a: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33" y="827033"/>
            <a:ext cx="5907358" cy="326683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954003" y="4310713"/>
            <a:ext cx="81069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Kisii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is the top place from where the most number of rides originate.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diamond/>
      </p:transition>
    </mc:Choice>
    <mc:Fallback xmlns="">
      <p:transition spd="slow">
        <p:diamond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912211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MAP</a:t>
            </a: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43" y="1243504"/>
            <a:ext cx="8446631" cy="36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0" y="302475"/>
            <a:ext cx="91440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EDA</a:t>
            </a:r>
            <a:endParaRPr sz="30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5" y="1201736"/>
            <a:ext cx="6875053" cy="256875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462725" y="4209125"/>
            <a:ext cx="8284800" cy="8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1231852" y="4121063"/>
            <a:ext cx="7790375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Scatter plot of travel from by number of tickets.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0" y="3434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DAY WISE TRAVEL TREND</a:t>
            </a:r>
            <a:endParaRPr lang="en-GB" sz="28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50" y="1209415"/>
            <a:ext cx="6894561" cy="2182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149706" y="3392216"/>
            <a:ext cx="8373600" cy="10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The frequency of the rides are almost similar among the days of the month.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There are no rides between 4th to 11th of every month, but this might be because of missing data.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0" y="169175"/>
            <a:ext cx="91051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DEPARTURE TIME</a:t>
            </a:r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1875"/>
            <a:ext cx="7131499" cy="349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827436" y="4401625"/>
            <a:ext cx="76797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Highest number of buses depart at around 7 AM in the Morning. 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3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</TotalTime>
  <Words>586</Words>
  <Application>Microsoft Office PowerPoint</Application>
  <PresentationFormat>On-screen Show (16:9)</PresentationFormat>
  <Paragraphs>121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Arial</vt:lpstr>
      <vt:lpstr>Copperplate Gothic Bold</vt:lpstr>
      <vt:lpstr>Century Gothic</vt:lpstr>
      <vt:lpstr>Tw Cen MT</vt:lpstr>
      <vt:lpstr>Bodoni MT</vt:lpstr>
      <vt:lpstr>Wingdings</vt:lpstr>
      <vt:lpstr>Rockwell</vt:lpstr>
      <vt:lpstr>Montserrat</vt:lpstr>
      <vt:lpstr>Trebuchet MS</vt:lpstr>
      <vt:lpstr>Times New Roman</vt:lpstr>
      <vt:lpstr>Wingdings 3</vt:lpstr>
      <vt:lpstr>Algerian</vt:lpstr>
      <vt:lpstr>Facet</vt:lpstr>
      <vt:lpstr>Gallery</vt:lpstr>
      <vt:lpstr>Droplet</vt:lpstr>
      <vt:lpstr>PowerPoint Presentation</vt:lpstr>
      <vt:lpstr>Content</vt:lpstr>
      <vt:lpstr>Problem Statement</vt:lpstr>
      <vt:lpstr>DATA SUMMARY</vt:lpstr>
      <vt:lpstr>RIDE ORIGINATION TOWNS</vt:lpstr>
      <vt:lpstr>MAP</vt:lpstr>
      <vt:lpstr>EDA</vt:lpstr>
      <vt:lpstr>DAY WISE TRAVEL TREND</vt:lpstr>
      <vt:lpstr>DEPARTURE TIME</vt:lpstr>
      <vt:lpstr>MONTH-WISE RIDES TRENDS</vt:lpstr>
      <vt:lpstr>HOURLY TRAVEL TREND   </vt:lpstr>
      <vt:lpstr>FEATURE ENGINEERING</vt:lpstr>
      <vt:lpstr>VARIATION OF NUMBER OF TICKETS WITH SPEED</vt:lpstr>
      <vt:lpstr>ML MODELS AND METRICS</vt:lpstr>
      <vt:lpstr>FEATURE IMPORTANCE</vt:lpstr>
      <vt:lpstr>CHALLENGES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bishnuprasad701@gmail.com</cp:lastModifiedBy>
  <cp:revision>10</cp:revision>
  <dcterms:modified xsi:type="dcterms:W3CDTF">2023-05-10T08:40:31Z</dcterms:modified>
</cp:coreProperties>
</file>